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80" r:id="rId3"/>
    <p:sldId id="281" r:id="rId4"/>
    <p:sldId id="340" r:id="rId5"/>
    <p:sldId id="341" r:id="rId6"/>
    <p:sldId id="343" r:id="rId7"/>
    <p:sldId id="344" r:id="rId8"/>
    <p:sldId id="345" r:id="rId9"/>
    <p:sldId id="346" r:id="rId10"/>
    <p:sldId id="348" r:id="rId11"/>
    <p:sldId id="339" r:id="rId12"/>
    <p:sldId id="292" r:id="rId13"/>
    <p:sldId id="283" r:id="rId14"/>
    <p:sldId id="311" r:id="rId15"/>
    <p:sldId id="312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5" r:id="rId24"/>
    <p:sldId id="310" r:id="rId25"/>
    <p:sldId id="282" r:id="rId26"/>
    <p:sldId id="291" r:id="rId27"/>
    <p:sldId id="293" r:id="rId28"/>
    <p:sldId id="302" r:id="rId29"/>
    <p:sldId id="284" r:id="rId30"/>
    <p:sldId id="303" r:id="rId31"/>
    <p:sldId id="304" r:id="rId32"/>
    <p:sldId id="285" r:id="rId33"/>
    <p:sldId id="309" r:id="rId34"/>
    <p:sldId id="307" r:id="rId35"/>
    <p:sldId id="294" r:id="rId36"/>
    <p:sldId id="308" r:id="rId37"/>
    <p:sldId id="288" r:id="rId38"/>
    <p:sldId id="306" r:id="rId39"/>
    <p:sldId id="286" r:id="rId40"/>
    <p:sldId id="287" r:id="rId41"/>
    <p:sldId id="289" r:id="rId42"/>
    <p:sldId id="290" r:id="rId43"/>
    <p:sldId id="313" r:id="rId44"/>
    <p:sldId id="317" r:id="rId45"/>
    <p:sldId id="319" r:id="rId46"/>
    <p:sldId id="320" r:id="rId47"/>
    <p:sldId id="322" r:id="rId48"/>
    <p:sldId id="323" r:id="rId49"/>
    <p:sldId id="324" r:id="rId50"/>
    <p:sldId id="325" r:id="rId51"/>
    <p:sldId id="326" r:id="rId52"/>
    <p:sldId id="314" r:id="rId53"/>
    <p:sldId id="328" r:id="rId54"/>
    <p:sldId id="329" r:id="rId55"/>
    <p:sldId id="330" r:id="rId56"/>
    <p:sldId id="315" r:id="rId57"/>
    <p:sldId id="331" r:id="rId58"/>
    <p:sldId id="332" r:id="rId59"/>
    <p:sldId id="316" r:id="rId60"/>
    <p:sldId id="333" r:id="rId61"/>
    <p:sldId id="334" r:id="rId62"/>
    <p:sldId id="335" r:id="rId63"/>
    <p:sldId id="336" r:id="rId64"/>
    <p:sldId id="349" r:id="rId65"/>
    <p:sldId id="338" r:id="rId66"/>
  </p:sldIdLst>
  <p:sldSz cx="9361488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344" y="120"/>
      </p:cViewPr>
      <p:guideLst>
        <p:guide orient="horz" pos="2160"/>
        <p:guide pos="288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2112" y="2130426"/>
            <a:ext cx="7957265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4223" y="3886200"/>
            <a:ext cx="655304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09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7079" y="274639"/>
            <a:ext cx="2106335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074" y="274639"/>
            <a:ext cx="616298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1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493" y="4406901"/>
            <a:ext cx="795726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9493" y="2906713"/>
            <a:ext cx="795726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075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8757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4" y="1535113"/>
            <a:ext cx="4136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74" y="2174875"/>
            <a:ext cx="4136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55506" y="1535113"/>
            <a:ext cx="41379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55506" y="2174875"/>
            <a:ext cx="41379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15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14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8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3050"/>
            <a:ext cx="307986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82" y="273051"/>
            <a:ext cx="523333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8075" y="1435101"/>
            <a:ext cx="307986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917" y="4800600"/>
            <a:ext cx="56168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34917" y="612775"/>
            <a:ext cx="561689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34917" y="5367338"/>
            <a:ext cx="561689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46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5" y="1600201"/>
            <a:ext cx="84253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BB18F-693D-4F94-BB80-93DA31D3E25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98509" y="6356351"/>
            <a:ext cx="2964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709067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861" y="692696"/>
            <a:ext cx="8425339" cy="1143000"/>
          </a:xfrm>
        </p:spPr>
        <p:txBody>
          <a:bodyPr>
            <a:normAutofit/>
          </a:bodyPr>
          <a:lstStyle/>
          <a:p>
            <a:r>
              <a:rPr lang="ru-RU" sz="6000" dirty="0"/>
              <a:t>Тема 6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2492896"/>
            <a:ext cx="9361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Форматирование элементов с помощью </a:t>
            </a:r>
            <a:r>
              <a:rPr lang="en-US" sz="5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93507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Пример </a:t>
            </a:r>
            <a:r>
              <a:rPr lang="en-US" b="1" dirty="0" err="1">
                <a:solidFill>
                  <a:srgbClr val="FF0000"/>
                </a:solidFill>
              </a:rPr>
              <a:t>vw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D321EC-8185-4BFE-BD24-DE638F78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361488" cy="189103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CED9D-06A2-416D-A02D-21D9DBE9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552" y="3446855"/>
            <a:ext cx="3696216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9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Форматирование текста  —  это процесс оформления страницы, абзаца, строки, символа.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Основная цель форматирования — сделать восприятие готового документа простым и приятным для читателя.</a:t>
            </a:r>
          </a:p>
        </p:txBody>
      </p:sp>
    </p:spTree>
    <p:extLst>
      <p:ext uri="{BB962C8B-B14F-4D97-AF65-F5344CB8AC3E}">
        <p14:creationId xmlns:p14="http://schemas.microsoft.com/office/powerpoint/2010/main" val="270988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Основные элементы шрифта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8" y="1052736"/>
            <a:ext cx="8785200" cy="551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004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font-size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изменения размера кегля шрифта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изменения гарнитуры шрифта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font-style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изменения начертания на курсивное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font-weight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изменения начертания на полужирное</a:t>
            </a:r>
          </a:p>
        </p:txBody>
      </p:sp>
    </p:spTree>
    <p:extLst>
      <p:ext uri="{BB962C8B-B14F-4D97-AF65-F5344CB8AC3E}">
        <p14:creationId xmlns:p14="http://schemas.microsoft.com/office/powerpoint/2010/main" val="379009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шрифтов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6248" y="908720"/>
            <a:ext cx="9001000" cy="5544616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 err="1">
                <a:latin typeface="Arial" pitchFamily="34" charset="0"/>
                <a:cs typeface="Arial" pitchFamily="34" charset="0"/>
              </a:rPr>
              <a:t>Антиквенные</a:t>
            </a:r>
            <a:r>
              <a:rPr lang="ru-RU" dirty="0">
                <a:latin typeface="Arial" pitchFamily="34" charset="0"/>
                <a:cs typeface="Arial" pitchFamily="34" charset="0"/>
              </a:rPr>
              <a:t> шрифты (с засечками) идеальны для длинных фрагментов текста, так как засечки хорошо для глаз,  делая текст более удобочитаемым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font-family:  "Times New Roman",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serif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Рубленые шрифты (без засечек) часто используются для заголовков благодаря простому и четкому внешнему виду.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font-family:  Arial,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sans-serif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5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шрифтов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6248" y="908720"/>
            <a:ext cx="9001000" cy="5544616"/>
          </a:xfrm>
        </p:spPr>
        <p:txBody>
          <a:bodyPr>
            <a:normAutofit lnSpcReduction="10000"/>
          </a:bodyPr>
          <a:lstStyle/>
          <a:p>
            <a:pPr marL="0" indent="457200" algn="just">
              <a:buNone/>
            </a:pPr>
            <a:r>
              <a:rPr lang="ru-RU" dirty="0" err="1">
                <a:latin typeface="Arial" pitchFamily="34" charset="0"/>
                <a:cs typeface="Arial" pitchFamily="34" charset="0"/>
              </a:rPr>
              <a:t>Моноширинный</a:t>
            </a:r>
            <a:r>
              <a:rPr lang="ru-RU" dirty="0">
                <a:latin typeface="Arial" pitchFamily="34" charset="0"/>
                <a:cs typeface="Arial" pitchFamily="34" charset="0"/>
              </a:rPr>
              <a:t> шрифт часто используется для отображения компьютерного кода. Каждая буква в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моноширинном</a:t>
            </a:r>
            <a:r>
              <a:rPr lang="ru-RU" dirty="0">
                <a:latin typeface="Arial" pitchFamily="34" charset="0"/>
                <a:cs typeface="Arial" pitchFamily="34" charset="0"/>
              </a:rPr>
              <a:t> шрифте имеет одинаковую ширину (как буквы в механических печатных машинках).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font-family:  "Courier  New",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monospace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Декоративные шрифты особые шрифты, которые применяются для визуального выделения заголовков, текстовых эффектов и никогда для основного текста.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font-family:  "Comic Sans MS",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fantasy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926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шрифтов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980728"/>
            <a:ext cx="8425339" cy="532859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</a:t>
            </a:r>
            <a:r>
              <a:rPr lang="ru-RU" b="1" dirty="0">
                <a:latin typeface="Arial" pitchFamily="34" charset="0"/>
                <a:cs typeface="Arial" pitchFamily="34" charset="0"/>
              </a:rPr>
              <a:t>EOT</a:t>
            </a:r>
            <a:r>
              <a:rPr lang="ru-RU" dirty="0">
                <a:latin typeface="Arial" pitchFamily="34" charset="0"/>
                <a:cs typeface="Arial" pitchFamily="34" charset="0"/>
              </a:rPr>
              <a:t> Шрифты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Embedded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Open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>
                <a:latin typeface="Arial" pitchFamily="34" charset="0"/>
                <a:cs typeface="Arial" pitchFamily="34" charset="0"/>
              </a:rPr>
              <a:t> поддерживаются только в браузере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Internet</a:t>
            </a:r>
            <a:r>
              <a:rPr lang="ru-RU" dirty="0">
                <a:latin typeface="Arial" pitchFamily="34" charset="0"/>
                <a:cs typeface="Arial" pitchFamily="34" charset="0"/>
              </a:rPr>
              <a:t> 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Explorer</a:t>
            </a:r>
            <a:r>
              <a:rPr lang="ru-RU" dirty="0">
                <a:latin typeface="Arial" pitchFamily="34" charset="0"/>
                <a:cs typeface="Arial" pitchFamily="34" charset="0"/>
              </a:rPr>
              <a:t>. Чтобы преобразовать обычный шрифт в формат EOT, потребуется специальное программное обеспечение, но сделать это можно и на сайтах.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</a:t>
            </a:r>
            <a:r>
              <a:rPr lang="ru-RU" b="1" dirty="0" err="1">
                <a:latin typeface="Arial" pitchFamily="34" charset="0"/>
                <a:cs typeface="Arial" pitchFamily="34" charset="0"/>
              </a:rPr>
              <a:t>True</a:t>
            </a:r>
            <a:r>
              <a:rPr lang="ru-RU" b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>
                <a:latin typeface="Arial" pitchFamily="34" charset="0"/>
                <a:cs typeface="Arial" pitchFamily="34" charset="0"/>
              </a:rPr>
              <a:t> и </a:t>
            </a:r>
            <a:r>
              <a:rPr lang="ru-RU" b="1" dirty="0" err="1">
                <a:latin typeface="Arial" pitchFamily="34" charset="0"/>
                <a:cs typeface="Arial" pitchFamily="34" charset="0"/>
              </a:rPr>
              <a:t>Open</a:t>
            </a:r>
            <a:r>
              <a:rPr lang="ru-RU" b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>
                <a:latin typeface="Arial" pitchFamily="34" charset="0"/>
                <a:cs typeface="Arial" pitchFamily="34" charset="0"/>
              </a:rPr>
              <a:t>. Находятся в папке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Fonts</a:t>
            </a:r>
            <a:r>
              <a:rPr lang="ru-RU" dirty="0">
                <a:latin typeface="Arial" pitchFamily="34" charset="0"/>
                <a:cs typeface="Arial" pitchFamily="34" charset="0"/>
              </a:rPr>
              <a:t> компьютера с расширениями </a:t>
            </a:r>
            <a:r>
              <a:rPr lang="ru-RU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ru-RU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ttf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(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True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>
                <a:latin typeface="Arial" pitchFamily="34" charset="0"/>
                <a:cs typeface="Arial" pitchFamily="34" charset="0"/>
              </a:rPr>
              <a:t>) или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.otf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(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Open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>
                <a:latin typeface="Arial" pitchFamily="34" charset="0"/>
                <a:cs typeface="Arial" pitchFamily="34" charset="0"/>
              </a:rPr>
              <a:t>)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0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260648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</a:t>
            </a:r>
            <a:r>
              <a:rPr lang="ru-RU" b="1" dirty="0">
                <a:latin typeface="Arial" pitchFamily="34" charset="0"/>
                <a:cs typeface="Arial" pitchFamily="34" charset="0"/>
              </a:rPr>
              <a:t>WOFF</a:t>
            </a:r>
            <a:r>
              <a:rPr lang="ru-RU" dirty="0">
                <a:latin typeface="Arial" pitchFamily="34" charset="0"/>
                <a:cs typeface="Arial" pitchFamily="34" charset="0"/>
              </a:rPr>
              <a:t> Формат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Web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Open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Font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Format</a:t>
            </a:r>
            <a:r>
              <a:rPr lang="ru-RU" dirty="0">
                <a:latin typeface="Arial" pitchFamily="34" charset="0"/>
                <a:cs typeface="Arial" pitchFamily="34" charset="0"/>
              </a:rPr>
              <a:t> был разработан специально для Всемирной паутины. Он является сжатой версией шрифтов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TrueType</a:t>
            </a:r>
            <a:r>
              <a:rPr lang="ru-RU" dirty="0">
                <a:latin typeface="Arial" pitchFamily="34" charset="0"/>
                <a:cs typeface="Arial" pitchFamily="34" charset="0"/>
              </a:rPr>
              <a:t> или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Open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Type</a:t>
            </a:r>
            <a:r>
              <a:rPr lang="ru-RU" dirty="0">
                <a:latin typeface="Arial" pitchFamily="34" charset="0"/>
                <a:cs typeface="Arial" pitchFamily="34" charset="0"/>
              </a:rPr>
              <a:t>. Это означает, что WOFF-шрифты обычно имеют меньший размер файла и загружаются быстрее других форматов. Формат WOFF имеет так-же широкую поддержку со стороны браузеров, включая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Internet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Explorer</a:t>
            </a:r>
            <a:r>
              <a:rPr lang="ru-RU" dirty="0">
                <a:latin typeface="Arial" pitchFamily="34" charset="0"/>
                <a:cs typeface="Arial" pitchFamily="34" charset="0"/>
              </a:rPr>
              <a:t> 9,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Firefox</a:t>
            </a:r>
            <a:r>
              <a:rPr lang="ru-RU" dirty="0">
                <a:latin typeface="Arial" pitchFamily="34" charset="0"/>
                <a:cs typeface="Arial" pitchFamily="34" charset="0"/>
              </a:rPr>
              <a:t>,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Chrome</a:t>
            </a:r>
            <a:r>
              <a:rPr lang="ru-RU" dirty="0">
                <a:latin typeface="Arial" pitchFamily="34" charset="0"/>
                <a:cs typeface="Arial" pitchFamily="34" charset="0"/>
              </a:rPr>
              <a:t>,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Safari</a:t>
            </a:r>
            <a:r>
              <a:rPr lang="ru-RU" dirty="0">
                <a:latin typeface="Arial" pitchFamily="34" charset="0"/>
                <a:cs typeface="Arial" pitchFamily="34" charset="0"/>
              </a:rPr>
              <a:t>,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Opera</a:t>
            </a:r>
            <a:r>
              <a:rPr lang="ru-RU" dirty="0">
                <a:latin typeface="Arial" pitchFamily="34" charset="0"/>
                <a:cs typeface="Arial" pitchFamily="34" charset="0"/>
              </a:rPr>
              <a:t>, а также браузеры в операционной системе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iOS</a:t>
            </a:r>
            <a:r>
              <a:rPr lang="ru-RU" dirty="0">
                <a:latin typeface="Arial" pitchFamily="34" charset="0"/>
                <a:cs typeface="Arial" pitchFamily="34" charset="0"/>
              </a:rPr>
              <a:t>,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Blackberry</a:t>
            </a:r>
            <a:r>
              <a:rPr lang="ru-RU" dirty="0">
                <a:latin typeface="Arial" pitchFamily="34" charset="0"/>
                <a:cs typeface="Arial" pitchFamily="34" charset="0"/>
              </a:rPr>
              <a:t> и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Android</a:t>
            </a:r>
            <a:r>
              <a:rPr lang="ru-RU" dirty="0">
                <a:latin typeface="Arial" pitchFamily="34" charset="0"/>
                <a:cs typeface="Arial" pitchFamily="34" charset="0"/>
              </a:rPr>
              <a:t> версии 4.4 и выше.</a:t>
            </a:r>
          </a:p>
        </p:txBody>
      </p:sp>
    </p:spTree>
    <p:extLst>
      <p:ext uri="{BB962C8B-B14F-4D97-AF65-F5344CB8AC3E}">
        <p14:creationId xmlns:p14="http://schemas.microsoft.com/office/powerpoint/2010/main" val="4012153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260648"/>
            <a:ext cx="8425339" cy="5184576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SVG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Scalable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Vector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Graphic</a:t>
            </a:r>
            <a:r>
              <a:rPr lang="ru-RU" dirty="0">
                <a:latin typeface="Arial" pitchFamily="34" charset="0"/>
                <a:cs typeface="Arial" pitchFamily="34" charset="0"/>
              </a:rPr>
              <a:t> (формат масштабируемой векторной графики). Это способ создания век­торной графики (изображений, которые могут масштабироваться без потери качества). Поддержка SVG-шрифтов осуществляется только браузером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Safari</a:t>
            </a:r>
            <a:r>
              <a:rPr lang="ru-RU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575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Правило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@font-face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919261"/>
            <a:ext cx="8425339" cy="4165923"/>
          </a:xfrm>
        </p:spPr>
        <p:txBody>
          <a:bodyPr>
            <a:normAutofit fontScale="62500" lnSpcReduction="20000"/>
          </a:bodyPr>
          <a:lstStyle/>
          <a:p>
            <a:pPr marL="0" indent="457200" algn="just">
              <a:buNone/>
            </a:pPr>
            <a:r>
              <a:rPr lang="en-US" sz="51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@font-face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5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buNone/>
            </a:pPr>
            <a:r>
              <a:rPr lang="en-US" sz="4500" b="1" i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font-family:</a:t>
            </a:r>
            <a:r>
              <a:rPr lang="en-US" sz="45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45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'League Gothic';</a:t>
            </a:r>
          </a:p>
          <a:p>
            <a:pPr marL="0" indent="457200" algn="just">
              <a:buNone/>
            </a:pPr>
            <a:r>
              <a:rPr lang="en-US" sz="51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src</a:t>
            </a:r>
            <a:r>
              <a:rPr lang="en-US" sz="51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8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3800" dirty="0">
                <a:latin typeface="Arial" pitchFamily="34" charset="0"/>
                <a:cs typeface="Arial" pitchFamily="34" charset="0"/>
              </a:rPr>
              <a:t> ('fonts/</a:t>
            </a:r>
            <a:r>
              <a:rPr lang="en-US" sz="3800" dirty="0" err="1">
                <a:latin typeface="Arial" pitchFamily="34" charset="0"/>
                <a:cs typeface="Arial" pitchFamily="34" charset="0"/>
              </a:rPr>
              <a:t>League_Gothic-webfont.eot</a:t>
            </a:r>
            <a:r>
              <a:rPr lang="en-US" sz="3800" dirty="0">
                <a:latin typeface="Arial" pitchFamily="34" charset="0"/>
                <a:cs typeface="Arial" pitchFamily="34" charset="0"/>
              </a:rPr>
              <a:t>');</a:t>
            </a:r>
          </a:p>
          <a:p>
            <a:pPr marL="0" indent="457200" algn="just">
              <a:buNone/>
            </a:pPr>
            <a:r>
              <a:rPr lang="en-US" sz="51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src</a:t>
            </a:r>
            <a:r>
              <a:rPr lang="en-US" sz="51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 ('fonts/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League_Gothic-webfont.eot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?#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iefix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 format('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embeddedopentype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'),</a:t>
            </a:r>
          </a:p>
          <a:p>
            <a:pPr marL="0" indent="457200" algn="just">
              <a:buNone/>
            </a:pPr>
            <a:r>
              <a:rPr lang="en-US" sz="34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('fonts/League_Gothic-webfont.woff2') format('woff2'),</a:t>
            </a:r>
          </a:p>
          <a:p>
            <a:pPr marL="0" indent="457200" algn="just">
              <a:buNone/>
            </a:pPr>
            <a:r>
              <a:rPr lang="en-US" sz="34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('fonts/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League_Gothic-webfont.woff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 format('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woff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'),</a:t>
            </a:r>
          </a:p>
          <a:p>
            <a:pPr marL="0" indent="457200" algn="just">
              <a:buNone/>
            </a:pPr>
            <a:r>
              <a:rPr lang="en-US" sz="34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('fonts/League_Gothic-webfont.ttf') format('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truetype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'),</a:t>
            </a:r>
          </a:p>
          <a:p>
            <a:pPr marL="0" indent="457200" algn="just">
              <a:buNone/>
            </a:pPr>
            <a:r>
              <a:rPr lang="en-US" sz="34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('fonts/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League_Gothic-webfont.svg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 format('</a:t>
            </a:r>
            <a:r>
              <a:rPr lang="en-US" sz="3400" dirty="0" err="1">
                <a:latin typeface="Arial" pitchFamily="34" charset="0"/>
                <a:cs typeface="Arial" pitchFamily="34" charset="0"/>
              </a:rPr>
              <a:t>svg</a:t>
            </a:r>
            <a:r>
              <a:rPr lang="en-US" sz="3400" dirty="0">
                <a:latin typeface="Arial" pitchFamily="34" charset="0"/>
                <a:cs typeface="Arial" pitchFamily="34" charset="0"/>
              </a:rPr>
              <a:t>');</a:t>
            </a:r>
          </a:p>
          <a:p>
            <a:pPr marL="0" indent="457200" algn="just">
              <a:buNone/>
            </a:pPr>
            <a:r>
              <a:rPr lang="en-US" sz="51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}</a:t>
            </a:r>
            <a:endParaRPr lang="ru-RU" sz="51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0304" y="4869160"/>
            <a:ext cx="69127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{</a:t>
            </a:r>
          </a:p>
          <a:p>
            <a:r>
              <a:rPr lang="en-US" sz="3200" dirty="0">
                <a:latin typeface="Arial" pitchFamily="34" charset="0"/>
                <a:cs typeface="Arial" pitchFamily="34" charset="0"/>
              </a:rPr>
              <a:t>  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font-family: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"League Gothic";</a:t>
            </a:r>
          </a:p>
          <a:p>
            <a:r>
              <a:rPr lang="en-US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}</a:t>
            </a:r>
            <a:endParaRPr lang="ru-RU" sz="32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14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/>
              <a:t>Единицы измерения</a:t>
            </a:r>
          </a:p>
          <a:p>
            <a:pPr marL="514350" indent="-514350">
              <a:buAutoNum type="arabicPeriod"/>
            </a:pPr>
            <a:r>
              <a:rPr lang="ru-RU" dirty="0"/>
              <a:t>Свойства форматирования текста</a:t>
            </a:r>
            <a:endParaRPr lang="en-US" dirty="0"/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/>
              <a:t>Свойства форматирования списков перечисления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/>
              <a:t>Свойства форматирования таблиц</a:t>
            </a:r>
            <a:endParaRPr lang="en-US" dirty="0"/>
          </a:p>
          <a:p>
            <a:pPr marL="514350" indent="-514350">
              <a:buAutoNum type="arabicPeriod"/>
            </a:pPr>
            <a:r>
              <a:rPr lang="ru-RU" dirty="0"/>
              <a:t>Свойства форматирования веб-форм</a:t>
            </a:r>
          </a:p>
          <a:p>
            <a:pPr marL="514350" indent="-514350">
              <a:buAutoNum type="arabicPeriod"/>
            </a:pPr>
            <a:r>
              <a:rPr lang="ru-RU" dirty="0"/>
              <a:t>Свойства форматирования фона</a:t>
            </a:r>
          </a:p>
        </p:txBody>
      </p:sp>
    </p:spTree>
    <p:extLst>
      <p:ext uri="{BB962C8B-B14F-4D97-AF65-F5344CB8AC3E}">
        <p14:creationId xmlns:p14="http://schemas.microsoft.com/office/powerpoint/2010/main" val="94336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Использование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Google Fonts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5" r="3953" b="6250"/>
          <a:stretch/>
        </p:blipFill>
        <p:spPr bwMode="auto">
          <a:xfrm>
            <a:off x="271123" y="1106644"/>
            <a:ext cx="9073349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10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Использование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Google Fonts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8" b="4791"/>
          <a:stretch/>
        </p:blipFill>
        <p:spPr bwMode="auto">
          <a:xfrm>
            <a:off x="44819" y="908720"/>
            <a:ext cx="9244437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102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Использование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Google Fonts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5" t="11089" r="13324" b="41458"/>
          <a:stretch/>
        </p:blipFill>
        <p:spPr bwMode="auto">
          <a:xfrm>
            <a:off x="0" y="864096"/>
            <a:ext cx="9361488" cy="580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950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font-weight 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font-style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6" r="75988" b="58750"/>
          <a:stretch/>
        </p:blipFill>
        <p:spPr bwMode="auto">
          <a:xfrm>
            <a:off x="5040784" y="1268760"/>
            <a:ext cx="4204883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0" t="35232" r="50000" b="29537"/>
          <a:stretch/>
        </p:blipFill>
        <p:spPr bwMode="auto">
          <a:xfrm>
            <a:off x="189046" y="2003170"/>
            <a:ext cx="483641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82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margin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000" r="73152" b="76040"/>
          <a:stretch/>
        </p:blipFill>
        <p:spPr>
          <a:xfrm>
            <a:off x="5269656" y="4131356"/>
            <a:ext cx="4091608" cy="13681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34408" t="40760" r="46693" b="39920"/>
          <a:stretch/>
        </p:blipFill>
        <p:spPr>
          <a:xfrm>
            <a:off x="5713452" y="1988840"/>
            <a:ext cx="2880320" cy="16561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8000" r="73625" b="74360"/>
          <a:stretch/>
        </p:blipFill>
        <p:spPr>
          <a:xfrm>
            <a:off x="288256" y="2619188"/>
            <a:ext cx="4019600" cy="1512168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>
            <a:off x="4320704" y="3284984"/>
            <a:ext cx="804936" cy="0"/>
          </a:xfrm>
          <a:prstGeom prst="straightConnector1">
            <a:avLst/>
          </a:prstGeom>
          <a:ln w="136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184800" y="1556792"/>
            <a:ext cx="4019600" cy="36724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16248" y="1556792"/>
            <a:ext cx="4019600" cy="367240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824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text-indent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отступ первой строки (абзацный отступ).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text-align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выравнивание текста относительно страницы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text-align-last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выравнивания последней строки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text-decoration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изменения внешнего вида текста с добавлением различных эффектов</a:t>
            </a:r>
          </a:p>
        </p:txBody>
      </p:sp>
    </p:spTree>
    <p:extLst>
      <p:ext uri="{BB962C8B-B14F-4D97-AF65-F5344CB8AC3E}">
        <p14:creationId xmlns:p14="http://schemas.microsoft.com/office/powerpoint/2010/main" val="3854238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text-decoration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23422" r="46761" b="14415"/>
          <a:stretch/>
        </p:blipFill>
        <p:spPr bwMode="auto">
          <a:xfrm>
            <a:off x="360264" y="1484785"/>
            <a:ext cx="4645743" cy="45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76686" b="35786"/>
          <a:stretch/>
        </p:blipFill>
        <p:spPr bwMode="auto">
          <a:xfrm>
            <a:off x="5400824" y="1484784"/>
            <a:ext cx="3593699" cy="475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590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text-indent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6" t="12701" r="47057" b="58542"/>
          <a:stretch/>
        </p:blipFill>
        <p:spPr bwMode="auto">
          <a:xfrm>
            <a:off x="5112792" y="1844824"/>
            <a:ext cx="3960440" cy="399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39617" r="61723" b="42439"/>
          <a:stretch/>
        </p:blipFill>
        <p:spPr bwMode="auto">
          <a:xfrm>
            <a:off x="72232" y="2420888"/>
            <a:ext cx="499282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065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text-decoration-skip-ink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 r="82735" b="80625"/>
          <a:stretch/>
        </p:blipFill>
        <p:spPr bwMode="auto">
          <a:xfrm>
            <a:off x="1160881" y="3356992"/>
            <a:ext cx="6811644" cy="2148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0" t="31754" r="53449" b="55948"/>
          <a:stretch/>
        </p:blipFill>
        <p:spPr bwMode="auto">
          <a:xfrm>
            <a:off x="720304" y="1340768"/>
            <a:ext cx="762104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695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4462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1135285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color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форматирования текста цветом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text-transform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изменения регистра (на заглавные или строчные символы)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line-height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изменения междустрочного интервала (интерлиньяжа)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font-variant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преобразования текста в малые прописные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7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Единицы измерения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b="1" dirty="0">
                <a:latin typeface="Arial" pitchFamily="34" charset="0"/>
                <a:cs typeface="Arial" pitchFamily="34" charset="0"/>
              </a:rPr>
              <a:t>Абсолютные единицы</a:t>
            </a:r>
            <a:r>
              <a:rPr lang="ru-RU" dirty="0">
                <a:latin typeface="Arial" pitchFamily="34" charset="0"/>
                <a:cs typeface="Arial" pitchFamily="34" charset="0"/>
              </a:rPr>
              <a:t> измерения строго зафиксированы и не изменяются</a:t>
            </a:r>
          </a:p>
          <a:p>
            <a:pPr marL="0" indent="457200" algn="just">
              <a:buNone/>
            </a:pPr>
            <a:r>
              <a:rPr lang="ru-RU" b="1" dirty="0">
                <a:latin typeface="Arial" pitchFamily="34" charset="0"/>
                <a:cs typeface="Arial" pitchFamily="34" charset="0"/>
              </a:rPr>
              <a:t>Относительные единицы</a:t>
            </a:r>
            <a:r>
              <a:rPr lang="ru-RU" dirty="0">
                <a:latin typeface="Arial" pitchFamily="34" charset="0"/>
                <a:cs typeface="Arial" pitchFamily="34" charset="0"/>
              </a:rPr>
              <a:t> измерения динамически изменяются под воздействием  определяемых факторов</a:t>
            </a:r>
          </a:p>
        </p:txBody>
      </p:sp>
    </p:spTree>
    <p:extLst>
      <p:ext uri="{BB962C8B-B14F-4D97-AF65-F5344CB8AC3E}">
        <p14:creationId xmlns:p14="http://schemas.microsoft.com/office/powerpoint/2010/main" val="4236959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line-height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376" y="1340768"/>
            <a:ext cx="7005844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" y="4437112"/>
            <a:ext cx="914524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 = K*1,2</a:t>
            </a:r>
          </a:p>
          <a:p>
            <a:pPr algn="just"/>
            <a:r>
              <a:rPr lang="ru-RU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где 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  — </a:t>
            </a:r>
            <a:r>
              <a:rPr lang="ru-RU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интерлиньяж, 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K  — </a:t>
            </a:r>
            <a:r>
              <a:rPr lang="ru-RU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кегль шрифта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18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2576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line-height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" y="4437112"/>
            <a:ext cx="914524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8" r="81493" b="39344"/>
          <a:stretch/>
        </p:blipFill>
        <p:spPr bwMode="auto">
          <a:xfrm>
            <a:off x="5760864" y="1268760"/>
            <a:ext cx="3240360" cy="525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6" t="35333" r="50837" b="29335"/>
          <a:stretch/>
        </p:blipFill>
        <p:spPr bwMode="auto">
          <a:xfrm>
            <a:off x="127463" y="1700807"/>
            <a:ext cx="5472329" cy="4896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884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letter-spacing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изменения интервала между символами (трекинг)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word-spacing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изменения интервала между словами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text-shadow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добавления тени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hyphens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добавляет автоматически переносы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54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8001" r="53780" b="75200"/>
          <a:stretch/>
        </p:blipFill>
        <p:spPr>
          <a:xfrm>
            <a:off x="1152352" y="4221088"/>
            <a:ext cx="7043936" cy="14401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9210" t="29000" r="41022" b="45801"/>
          <a:stretch/>
        </p:blipFill>
        <p:spPr>
          <a:xfrm>
            <a:off x="1876809" y="1484784"/>
            <a:ext cx="5595022" cy="2664296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68075" y="116632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word-spacing</a:t>
            </a:r>
            <a:b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letter-spacing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98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62272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text-shadow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000" r="83075" b="69320"/>
          <a:stretch/>
        </p:blipFill>
        <p:spPr>
          <a:xfrm>
            <a:off x="2808536" y="3124787"/>
            <a:ext cx="3960440" cy="29851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9210" t="29001" r="32518" b="45800"/>
          <a:stretch/>
        </p:blipFill>
        <p:spPr>
          <a:xfrm>
            <a:off x="1764420" y="980728"/>
            <a:ext cx="583264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39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hyphens: auto;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6" t="16042" r="28050" b="53333"/>
          <a:stretch/>
        </p:blipFill>
        <p:spPr bwMode="auto">
          <a:xfrm>
            <a:off x="1368376" y="1484784"/>
            <a:ext cx="7309405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5" t="24294" r="28050" b="73359"/>
          <a:stretch/>
        </p:blipFill>
        <p:spPr bwMode="auto">
          <a:xfrm>
            <a:off x="7965863" y="2604904"/>
            <a:ext cx="711918" cy="32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62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text-rendering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16248" y="2564904"/>
            <a:ext cx="89289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https://ru.w3docs.com/uchebnik-css/css-svoistvo-text-rendering.html</a:t>
            </a:r>
          </a:p>
        </p:txBody>
      </p:sp>
    </p:spTree>
    <p:extLst>
      <p:ext uri="{BB962C8B-B14F-4D97-AF65-F5344CB8AC3E}">
        <p14:creationId xmlns:p14="http://schemas.microsoft.com/office/powerpoint/2010/main" val="3642374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writing-mode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направление текста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text-orientation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устанавливает ориентацию текстовых символов в строке и применяется только к вертикальному тексту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text-rendering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предоставляет информацию механизму визуализации о том, что нужно оптимизировать при рендеринге текста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28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Направление текста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4137" t="31520" r="42440" b="58400"/>
          <a:stretch/>
        </p:blipFill>
        <p:spPr>
          <a:xfrm>
            <a:off x="172036" y="685807"/>
            <a:ext cx="3932644" cy="95197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4880" t="40760" r="42440" b="44960"/>
          <a:stretch/>
        </p:blipFill>
        <p:spPr>
          <a:xfrm>
            <a:off x="5760864" y="661383"/>
            <a:ext cx="3456384" cy="12241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2518" t="8841" r="59922" b="34880"/>
          <a:stretch/>
        </p:blipFill>
        <p:spPr>
          <a:xfrm>
            <a:off x="7130553" y="1637777"/>
            <a:ext cx="1152128" cy="48245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56720" r="94414" b="4640"/>
          <a:stretch/>
        </p:blipFill>
        <p:spPr>
          <a:xfrm>
            <a:off x="301104" y="1628800"/>
            <a:ext cx="851248" cy="331236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35353" t="32360" r="42440" b="48320"/>
          <a:stretch/>
        </p:blipFill>
        <p:spPr>
          <a:xfrm>
            <a:off x="3076388" y="3413254"/>
            <a:ext cx="3384376" cy="16561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/>
          <a:srcRect t="8163" r="86382" b="68481"/>
          <a:stretch/>
        </p:blipFill>
        <p:spPr>
          <a:xfrm>
            <a:off x="3787069" y="4811237"/>
            <a:ext cx="2075384" cy="200213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/>
          <a:srcRect t="8840" r="75042" b="72680"/>
          <a:stretch/>
        </p:blipFill>
        <p:spPr>
          <a:xfrm>
            <a:off x="2866788" y="1804383"/>
            <a:ext cx="38035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3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97768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списков перечисления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list-style-type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изменения маркера списка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list-style-image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использования изображения как маркера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list-style-position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позиционирования маркера внутри или снаружи текста списка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4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249" y="274638"/>
            <a:ext cx="8677166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Абсолютные единицы измерения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6D22BF6-BC51-441C-8E72-1E6ABD43A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62" y="1484784"/>
            <a:ext cx="8967375" cy="366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91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таблиц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700808"/>
            <a:ext cx="8425339" cy="4525963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</a:t>
            </a:r>
            <a:r>
              <a:rPr lang="ru-RU" dirty="0">
                <a:latin typeface="Arial" pitchFamily="34" charset="0"/>
                <a:cs typeface="Arial" pitchFamily="34" charset="0"/>
              </a:rPr>
              <a:t> добавление отступов до границы ячейки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text-align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выравнивание текста в ячейке по горизонтали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vertical-align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выравнивание текста по вертикали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border-spacing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управление расстоянием между ячейками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220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таблиц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001" r="82602" b="52520"/>
          <a:stretch/>
        </p:blipFill>
        <p:spPr>
          <a:xfrm>
            <a:off x="5170104" y="1533964"/>
            <a:ext cx="3723310" cy="47525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8738" t="15561" r="41968" b="10521"/>
          <a:stretch/>
        </p:blipFill>
        <p:spPr>
          <a:xfrm>
            <a:off x="648296" y="1125287"/>
            <a:ext cx="4176464" cy="55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46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таблиц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700808"/>
            <a:ext cx="8425339" cy="4525963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border-collapse</a:t>
            </a:r>
            <a:r>
              <a:rPr lang="ru-RU" dirty="0">
                <a:latin typeface="Arial" pitchFamily="34" charset="0"/>
                <a:cs typeface="Arial" pitchFamily="34" charset="0"/>
              </a:rPr>
              <a:t> позволяет удалить интервалы удвоение границ между ячейками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border-radius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добавления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скругления</a:t>
            </a:r>
            <a:r>
              <a:rPr lang="ru-RU" dirty="0">
                <a:latin typeface="Arial" pitchFamily="34" charset="0"/>
                <a:cs typeface="Arial" pitchFamily="34" charset="0"/>
              </a:rPr>
              <a:t> углов к ячейкам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empty-cells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скрывает пустые ячейки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932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форм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700808"/>
            <a:ext cx="8425339" cy="4525963"/>
          </a:xfrm>
        </p:spPr>
        <p:txBody>
          <a:bodyPr>
            <a:normAutofit lnSpcReduction="10000"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1.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Псевдоклассы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:focus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:checked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:enabled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optional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,</a:t>
            </a:r>
            <a:r>
              <a:rPr lang="en-US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:disabled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, :required</a:t>
            </a:r>
            <a:r>
              <a:rPr lang="ru-RU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:read-write, :read-only</a:t>
            </a:r>
          </a:p>
          <a:p>
            <a:pPr marL="0" indent="457200" algn="just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2.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display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для добавления к элементам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label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свойств блочных элементов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3.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Псевдоклассы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:valid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:invalid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для определения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валидности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вводимой информации, например для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email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965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форм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33126" r="59824" b="29374"/>
          <a:stretch/>
        </p:blipFill>
        <p:spPr bwMode="auto">
          <a:xfrm>
            <a:off x="144240" y="1988840"/>
            <a:ext cx="336804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2" t="10988" r="7314" b="23488"/>
          <a:stretch/>
        </p:blipFill>
        <p:spPr bwMode="auto">
          <a:xfrm>
            <a:off x="3717833" y="1556792"/>
            <a:ext cx="5427407" cy="4793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61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9392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itchFamily="34" charset="0"/>
                <a:cs typeface="Arial" pitchFamily="34" charset="0"/>
              </a:rPr>
              <a:t>Пример форматирования форм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CC9386-3FA7-46CC-9CB5-6E62234B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7" y="4014745"/>
            <a:ext cx="8145012" cy="25721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D71CAA-A2A1-454F-A566-AB2CFD54D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74" y="908720"/>
            <a:ext cx="3439005" cy="29341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E948BC-FBA5-4DAF-9D0D-81052BD8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776" y="1918445"/>
            <a:ext cx="4001058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87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2" t="18333" r="30542" b="9584"/>
          <a:stretch/>
        </p:blipFill>
        <p:spPr bwMode="auto">
          <a:xfrm>
            <a:off x="1008335" y="620688"/>
            <a:ext cx="7783447" cy="6065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143837" y="-306288"/>
            <a:ext cx="90734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470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9" t="26459" r="46939" b="58104"/>
          <a:stretch/>
        </p:blipFill>
        <p:spPr bwMode="auto">
          <a:xfrm>
            <a:off x="1106128" y="836712"/>
            <a:ext cx="7895095" cy="199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2" t="21068" r="38373" b="67238"/>
          <a:stretch/>
        </p:blipFill>
        <p:spPr bwMode="auto">
          <a:xfrm>
            <a:off x="1495014" y="5085184"/>
            <a:ext cx="700215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0" t="52520" r="26131" b="16230"/>
          <a:stretch/>
        </p:blipFill>
        <p:spPr bwMode="auto">
          <a:xfrm>
            <a:off x="1271281" y="2696587"/>
            <a:ext cx="7353301" cy="231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43837" y="-306288"/>
            <a:ext cx="90734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8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143837" y="-306288"/>
            <a:ext cx="90734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3ED213-5FE0-4180-AF70-7B6F1956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10" y="2267744"/>
            <a:ext cx="6897063" cy="258163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BFF674-D22E-4790-87B5-954C48F5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384" y="980728"/>
            <a:ext cx="6166886" cy="1143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18623C-3444-4FE7-BBD7-6C4B05704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536" y="4846846"/>
            <a:ext cx="5086441" cy="18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90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3" t="11290" r="29839" b="82500"/>
          <a:stretch/>
        </p:blipFill>
        <p:spPr bwMode="auto">
          <a:xfrm>
            <a:off x="1968162" y="5589240"/>
            <a:ext cx="5783556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1592" r="48629" b="29132"/>
          <a:stretch/>
        </p:blipFill>
        <p:spPr bwMode="auto">
          <a:xfrm>
            <a:off x="2448496" y="764703"/>
            <a:ext cx="4392488" cy="491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43837" y="-306288"/>
            <a:ext cx="90734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4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249" y="-243408"/>
            <a:ext cx="8677166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Относительные единицы измерения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B7E7B6-0FD6-4955-832B-DEC49AB6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44" y="764704"/>
            <a:ext cx="7424100" cy="59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86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43837" y="-306288"/>
            <a:ext cx="9073411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7" t="15524" r="31947" b="73958"/>
          <a:stretch/>
        </p:blipFill>
        <p:spPr bwMode="auto">
          <a:xfrm>
            <a:off x="2241445" y="5345832"/>
            <a:ext cx="557135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2" t="26250" r="34641" b="21775"/>
          <a:stretch/>
        </p:blipFill>
        <p:spPr bwMode="auto">
          <a:xfrm>
            <a:off x="1152352" y="764704"/>
            <a:ext cx="7409786" cy="459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642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43837" y="-306288"/>
            <a:ext cx="9073411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формы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3" t="13229" r="22811" b="73542"/>
          <a:stretch/>
        </p:blipFill>
        <p:spPr bwMode="auto">
          <a:xfrm>
            <a:off x="1944440" y="5443942"/>
            <a:ext cx="5334626" cy="139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2" t="26458" r="41786" b="33468"/>
          <a:stretch/>
        </p:blipFill>
        <p:spPr bwMode="auto">
          <a:xfrm>
            <a:off x="1232882" y="1124744"/>
            <a:ext cx="7273964" cy="410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389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124744"/>
            <a:ext cx="8712968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background-image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использования графического файла для фона элемента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background-repeat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повторение изображения, если размер элемента превышает размер графического файла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background-size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масштабирует изображение согласно заданным значениям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22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itchFamily="34" charset="0"/>
                <a:cs typeface="Arial" pitchFamily="34" charset="0"/>
              </a:rPr>
              <a:t>Пример форматирования фона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70790" b="58400"/>
          <a:stretch/>
        </p:blipFill>
        <p:spPr>
          <a:xfrm>
            <a:off x="2454920" y="2780928"/>
            <a:ext cx="4451648" cy="35661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D84636-F2F6-4B85-9BC1-165598E1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4" y="1115616"/>
            <a:ext cx="8462814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2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8816" r="26848" b="67640"/>
          <a:stretch/>
        </p:blipFill>
        <p:spPr>
          <a:xfrm>
            <a:off x="728256" y="2852936"/>
            <a:ext cx="8280920" cy="27740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8738" t="35720" r="26375" b="49160"/>
          <a:stretch/>
        </p:blipFill>
        <p:spPr>
          <a:xfrm>
            <a:off x="854185" y="1115616"/>
            <a:ext cx="8029062" cy="1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89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itchFamily="34" charset="0"/>
                <a:cs typeface="Arial" pitchFamily="34" charset="0"/>
              </a:rPr>
              <a:t>Пример форматирования фона</a:t>
            </a:r>
            <a:endParaRPr lang="ru-RU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1100" t="31519" r="26848" b="18921"/>
          <a:stretch/>
        </p:blipFill>
        <p:spPr>
          <a:xfrm>
            <a:off x="1800424" y="2492896"/>
            <a:ext cx="6408712" cy="42484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ED2DDB-6B90-41C7-8AAA-31A88D1E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68" y="986119"/>
            <a:ext cx="699516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4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1124744"/>
            <a:ext cx="9145240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background-position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устанавливает расположение изображения, если задано </a:t>
            </a:r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background-repeat: no-repeat;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background-attachment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положение изображения фона относительно полосы прокрутки</a:t>
            </a:r>
          </a:p>
          <a:p>
            <a:pPr marL="0" indent="457200" algn="just"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Свойство</a:t>
            </a:r>
            <a:r>
              <a:rPr lang="ru-RU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background-origin</a:t>
            </a:r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определяет размер области, которая будет использоваться фоновым изображением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155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1124744"/>
            <a:ext cx="9145240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8738" t="38240" r="34407" b="34041"/>
          <a:stretch/>
        </p:blipFill>
        <p:spPr>
          <a:xfrm>
            <a:off x="1944440" y="692696"/>
            <a:ext cx="5616624" cy="23762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53307" b="44960"/>
          <a:stretch/>
        </p:blipFill>
        <p:spPr>
          <a:xfrm>
            <a:off x="1800424" y="2780008"/>
            <a:ext cx="6150260" cy="4077992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68075" y="-31541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943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1124744"/>
            <a:ext cx="9145240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68075" y="-31541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55670" b="44120"/>
          <a:stretch/>
        </p:blipFill>
        <p:spPr>
          <a:xfrm>
            <a:off x="1872432" y="3079737"/>
            <a:ext cx="5760640" cy="37782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8738" t="38240" r="33935" b="36560"/>
          <a:stretch/>
        </p:blipFill>
        <p:spPr>
          <a:xfrm>
            <a:off x="1800536" y="602747"/>
            <a:ext cx="56886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0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форматирования фона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1124744"/>
            <a:ext cx="9145240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background-clip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как цвет фона или фоновое изображение будут выводиться под границами блока</a:t>
            </a:r>
            <a:endParaRPr lang="ru-RU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</a:t>
            </a:r>
            <a:r>
              <a:rPr lang="ru-RU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background-blend-mode</a:t>
            </a:r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устанавливает режим смешивания накладываемых фоновых изображений</a:t>
            </a:r>
          </a:p>
          <a:p>
            <a:pPr marL="0" indent="457200" algn="just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3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4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Единицы измерения</a:t>
            </a:r>
            <a:endParaRPr lang="ru-RU" sz="3200" b="1" dirty="0">
              <a:solidFill>
                <a:srgbClr val="FF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421598-94FD-4F9D-BAAB-FE5ED5B58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800" y="1275215"/>
            <a:ext cx="4712477" cy="23762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5BF772-04E6-4453-B544-CBF9C6F4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44" y="710111"/>
            <a:ext cx="2229935" cy="29587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8F9F0F-230E-4EC8-AFD2-1D65A24F0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6" y="3789040"/>
            <a:ext cx="2924107" cy="29587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CA8904-57A4-4433-8034-19F30FF99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82" y="4103622"/>
            <a:ext cx="4382112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64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0628" t="50840" r="37243" b="27320"/>
          <a:stretch/>
        </p:blipFill>
        <p:spPr>
          <a:xfrm>
            <a:off x="0" y="1196752"/>
            <a:ext cx="4752752" cy="18722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1100" t="53360" r="37243" b="29840"/>
          <a:stretch/>
        </p:blipFill>
        <p:spPr>
          <a:xfrm>
            <a:off x="4896544" y="1196752"/>
            <a:ext cx="4464944" cy="18722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28265" t="34880" r="28738" b="34040"/>
          <a:stretch/>
        </p:blipFill>
        <p:spPr>
          <a:xfrm>
            <a:off x="2825115" y="4038616"/>
            <a:ext cx="6552728" cy="26642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r="67398" b="58000"/>
          <a:stretch/>
        </p:blipFill>
        <p:spPr>
          <a:xfrm>
            <a:off x="144240" y="4044721"/>
            <a:ext cx="3721374" cy="2696647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88257" y="-27384"/>
            <a:ext cx="9001000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background-blend-mode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357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240" y="-99392"/>
            <a:ext cx="9001000" cy="126876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Градиентные фоны</a:t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background)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72232" y="1124744"/>
            <a:ext cx="9145240" cy="5256584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linear-gradient 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создает линейный градиент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repeating-linear-gradient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создания повторяющегося линейного градиента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radial-gradient</a:t>
            </a:r>
            <a:r>
              <a:rPr lang="ru-RU" dirty="0">
                <a:latin typeface="Arial" pitchFamily="34" charset="0"/>
                <a:cs typeface="Arial" pitchFamily="34" charset="0"/>
              </a:rPr>
              <a:t> создает радиальный градиент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repeating-radial-gradient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создания повторяющегося радиального градиента</a:t>
            </a:r>
          </a:p>
          <a:p>
            <a:pPr marL="0" indent="457200" algn="just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05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240" y="-315416"/>
            <a:ext cx="9001000" cy="126876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Градиентные фоны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8841" r="79013" b="54199"/>
          <a:stretch/>
        </p:blipFill>
        <p:spPr>
          <a:xfrm>
            <a:off x="1361194" y="1801739"/>
            <a:ext cx="2296977" cy="22753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42195" t="8841" r="36770" b="54199"/>
          <a:stretch/>
        </p:blipFill>
        <p:spPr>
          <a:xfrm>
            <a:off x="3629500" y="4173322"/>
            <a:ext cx="2520280" cy="24908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21734" t="8400" r="59267" b="54640"/>
          <a:stretch/>
        </p:blipFill>
        <p:spPr>
          <a:xfrm>
            <a:off x="6322542" y="1755864"/>
            <a:ext cx="2318642" cy="25372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37561" t="58819" r="39760" b="17661"/>
          <a:stretch/>
        </p:blipFill>
        <p:spPr>
          <a:xfrm>
            <a:off x="432272" y="4291587"/>
            <a:ext cx="3786489" cy="22087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8738" t="28161" r="46693" b="60920"/>
          <a:stretch/>
        </p:blipFill>
        <p:spPr>
          <a:xfrm>
            <a:off x="306686" y="631312"/>
            <a:ext cx="4474840" cy="111871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l="31573" t="46640" r="40077" b="42440"/>
          <a:stretch/>
        </p:blipFill>
        <p:spPr>
          <a:xfrm>
            <a:off x="4943972" y="631311"/>
            <a:ext cx="4320480" cy="107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0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240" y="-315416"/>
            <a:ext cx="9001000" cy="126876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Градиентные фоны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8266" t="22280" r="27793" b="68480"/>
          <a:stretch/>
        </p:blipFill>
        <p:spPr>
          <a:xfrm>
            <a:off x="161459" y="1219064"/>
            <a:ext cx="6642804" cy="7857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28266" t="39920" r="27793" b="50840"/>
          <a:stretch/>
        </p:blipFill>
        <p:spPr>
          <a:xfrm>
            <a:off x="167826" y="2932910"/>
            <a:ext cx="6696744" cy="79208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28266" t="58400" r="27793" b="23960"/>
          <a:stretch/>
        </p:blipFill>
        <p:spPr>
          <a:xfrm>
            <a:off x="167826" y="4639153"/>
            <a:ext cx="6696744" cy="15121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8052" r="93175" b="78508"/>
          <a:stretch/>
        </p:blipFill>
        <p:spPr>
          <a:xfrm>
            <a:off x="7262314" y="764704"/>
            <a:ext cx="1594894" cy="176659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/>
          <a:srcRect l="6929" t="8052" r="86771" b="78508"/>
          <a:stretch/>
        </p:blipFill>
        <p:spPr>
          <a:xfrm>
            <a:off x="7345040" y="2553966"/>
            <a:ext cx="1661278" cy="199314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/>
          <a:srcRect l="13230" t="8052" r="79683" b="78508"/>
          <a:stretch/>
        </p:blipFill>
        <p:spPr>
          <a:xfrm>
            <a:off x="7296417" y="4425613"/>
            <a:ext cx="1848823" cy="19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26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240" y="-315416"/>
            <a:ext cx="9001000" cy="126876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Префиксы</a:t>
            </a:r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72232" y="908720"/>
            <a:ext cx="9145240" cy="5760640"/>
          </a:xfrm>
        </p:spPr>
        <p:txBody>
          <a:bodyPr>
            <a:noAutofit/>
          </a:bodyPr>
          <a:lstStyle/>
          <a:p>
            <a:pPr marL="0" indent="457200" algn="ctr">
              <a:buNone/>
            </a:pPr>
            <a:r>
              <a:rPr lang="en-US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b="1" i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webkit</a:t>
            </a:r>
            <a:r>
              <a:rPr lang="en-US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border-radius</a:t>
            </a:r>
          </a:p>
          <a:p>
            <a:pPr marL="0" indent="457200" algn="ctr">
              <a:buNone/>
            </a:pP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background: </a:t>
            </a:r>
            <a:r>
              <a:rPr lang="en-US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b="1" i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webkit</a:t>
            </a:r>
            <a:r>
              <a:rPr lang="en-US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linear-gradient</a:t>
            </a:r>
          </a:p>
          <a:p>
            <a:pPr marL="0" indent="457200" algn="just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8FDC50-BF0D-47BC-BEA8-05AAB745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28" y="2276872"/>
            <a:ext cx="4704051" cy="42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622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240" y="-315416"/>
            <a:ext cx="9001000" cy="126876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Проверка поддержки свойств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4168" t="5480" r="5585" b="5480"/>
          <a:stretch/>
        </p:blipFill>
        <p:spPr>
          <a:xfrm>
            <a:off x="177906" y="1484784"/>
            <a:ext cx="9001224" cy="4995444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78130" y="836712"/>
            <a:ext cx="9001000" cy="67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61185" y="404664"/>
            <a:ext cx="9001000" cy="126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caniuse.com</a:t>
            </a:r>
            <a:endParaRPr lang="ru-RU" b="1" i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56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Относительные единицы измерения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em</a:t>
            </a:r>
            <a:r>
              <a:rPr lang="ru-RU" dirty="0">
                <a:latin typeface="Arial" pitchFamily="34" charset="0"/>
                <a:cs typeface="Arial" pitchFamily="34" charset="0"/>
              </a:rPr>
              <a:t> значение свойства </a:t>
            </a:r>
            <a:r>
              <a:rPr lang="en-US" dirty="0">
                <a:latin typeface="Arial" pitchFamily="34" charset="0"/>
                <a:cs typeface="Arial" pitchFamily="34" charset="0"/>
              </a:rPr>
              <a:t>font-size </a:t>
            </a:r>
            <a:r>
              <a:rPr lang="ru-RU" dirty="0">
                <a:latin typeface="Arial" pitchFamily="34" charset="0"/>
                <a:cs typeface="Arial" pitchFamily="34" charset="0"/>
              </a:rPr>
              <a:t>заданного шрифта</a:t>
            </a:r>
          </a:p>
          <a:p>
            <a:pPr marL="0" indent="457200" algn="just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ex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значение относительно высоты буквы </a:t>
            </a:r>
            <a:r>
              <a:rPr lang="en-US" dirty="0">
                <a:latin typeface="Arial" pitchFamily="34" charset="0"/>
                <a:cs typeface="Arial" pitchFamily="34" charset="0"/>
              </a:rPr>
              <a:t>“x” </a:t>
            </a:r>
            <a:r>
              <a:rPr lang="ru-RU" dirty="0">
                <a:latin typeface="Arial" pitchFamily="34" charset="0"/>
                <a:cs typeface="Arial" pitchFamily="34" charset="0"/>
              </a:rPr>
              <a:t>нижнего регистра выбранного шрифта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ch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ru-RU" dirty="0">
                <a:latin typeface="Arial" pitchFamily="34" charset="0"/>
                <a:cs typeface="Arial" pitchFamily="34" charset="0"/>
              </a:rPr>
              <a:t>ширина символа 0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rem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размер шрифта корневого элемента</a:t>
            </a:r>
            <a:r>
              <a:rPr lang="en-US" dirty="0">
                <a:latin typeface="Arial" pitchFamily="34" charset="0"/>
                <a:cs typeface="Arial" pitchFamily="34" charset="0"/>
              </a:rPr>
              <a:t> (root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em</a:t>
            </a:r>
            <a:r>
              <a:rPr lang="en-US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0" indent="457200" algn="just"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Относительные единицы измерения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Viewport</a:t>
            </a:r>
            <a:r>
              <a:rPr lang="ru-RU" dirty="0">
                <a:latin typeface="Arial" pitchFamily="34" charset="0"/>
                <a:cs typeface="Arial" pitchFamily="34" charset="0"/>
              </a:rPr>
              <a:t> (область просмотра) — ограниченная область в окне браузера,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где отображается веб-страница, за исключением адресной строки, панели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инструментов и панели текущего состояния, если они есть.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17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Относительные единицы измерения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en-US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vw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/>
              <a:t>1% ширины </a:t>
            </a:r>
            <a:r>
              <a:rPr lang="ru-RU" dirty="0" err="1"/>
              <a:t>вьюпорта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vh</a:t>
            </a:r>
            <a:r>
              <a:rPr lang="en-US" dirty="0">
                <a:latin typeface="Arial" pitchFamily="34" charset="0"/>
                <a:cs typeface="Arial" pitchFamily="34" charset="0"/>
              </a:rPr>
              <a:t> 1% </a:t>
            </a:r>
            <a:r>
              <a:rPr lang="ru-RU" dirty="0">
                <a:latin typeface="Arial" pitchFamily="34" charset="0"/>
                <a:cs typeface="Arial" pitchFamily="34" charset="0"/>
              </a:rPr>
              <a:t>ширины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вьюпорта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vmin</a:t>
            </a:r>
            <a:r>
              <a:rPr lang="en-US" dirty="0">
                <a:latin typeface="Arial" pitchFamily="34" charset="0"/>
                <a:cs typeface="Arial" pitchFamily="34" charset="0"/>
              </a:rPr>
              <a:t> 1% </a:t>
            </a:r>
            <a:r>
              <a:rPr lang="ru-RU" dirty="0">
                <a:latin typeface="Arial" pitchFamily="34" charset="0"/>
                <a:cs typeface="Arial" pitchFamily="34" charset="0"/>
              </a:rPr>
              <a:t>от меньшего из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vw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vmax</a:t>
            </a:r>
            <a:r>
              <a:rPr lang="en-US" dirty="0">
                <a:latin typeface="Arial" pitchFamily="34" charset="0"/>
                <a:cs typeface="Arial" pitchFamily="34" charset="0"/>
              </a:rPr>
              <a:t> 1% </a:t>
            </a:r>
            <a:r>
              <a:rPr lang="ru-RU" dirty="0">
                <a:latin typeface="Arial" pitchFamily="34" charset="0"/>
                <a:cs typeface="Arial" pitchFamily="34" charset="0"/>
              </a:rPr>
              <a:t>от большего из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vw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631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6414</TotalTime>
  <Words>1159</Words>
  <Application>Microsoft Office PowerPoint</Application>
  <PresentationFormat>Произвольный</PresentationFormat>
  <Paragraphs>164</Paragraphs>
  <Slides>65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68" baseType="lpstr">
      <vt:lpstr>Arial</vt:lpstr>
      <vt:lpstr>Calibri</vt:lpstr>
      <vt:lpstr>Тема Office</vt:lpstr>
      <vt:lpstr>Тема 6</vt:lpstr>
      <vt:lpstr>План</vt:lpstr>
      <vt:lpstr>Единицы измерения</vt:lpstr>
      <vt:lpstr>Абсолютные единицы измерения</vt:lpstr>
      <vt:lpstr>Относительные единицы измерения</vt:lpstr>
      <vt:lpstr>Единицы измерения</vt:lpstr>
      <vt:lpstr>Относительные единицы измерения</vt:lpstr>
      <vt:lpstr>Относительные единицы измерения</vt:lpstr>
      <vt:lpstr>Относительные единицы измерения</vt:lpstr>
      <vt:lpstr>Пример vw</vt:lpstr>
      <vt:lpstr>Свойства форматирования текста</vt:lpstr>
      <vt:lpstr>Основные элементы шрифта</vt:lpstr>
      <vt:lpstr>Свойства форматирования текста</vt:lpstr>
      <vt:lpstr>Типы шрифтов</vt:lpstr>
      <vt:lpstr>Типы шрифтов</vt:lpstr>
      <vt:lpstr>Типы шрифтов</vt:lpstr>
      <vt:lpstr>Презентация PowerPoint</vt:lpstr>
      <vt:lpstr>Презентация PowerPoint</vt:lpstr>
      <vt:lpstr>Правило @font-face</vt:lpstr>
      <vt:lpstr>Использование Google Fonts</vt:lpstr>
      <vt:lpstr>Использование Google Fonts</vt:lpstr>
      <vt:lpstr>Использование Google Fonts</vt:lpstr>
      <vt:lpstr>Свойство font-weight и font-style</vt:lpstr>
      <vt:lpstr>Свойство margin</vt:lpstr>
      <vt:lpstr>Свойства форматирования текста</vt:lpstr>
      <vt:lpstr>Свойство text-decoration</vt:lpstr>
      <vt:lpstr>Свойства text-indent</vt:lpstr>
      <vt:lpstr>Свойство text-decoration-skip-ink</vt:lpstr>
      <vt:lpstr>Свойства форматирования текста</vt:lpstr>
      <vt:lpstr>Свойство line-height</vt:lpstr>
      <vt:lpstr>Свойство line-height</vt:lpstr>
      <vt:lpstr>Свойства форматирования текста</vt:lpstr>
      <vt:lpstr>Свойства word-spacing и letter-spacing</vt:lpstr>
      <vt:lpstr>Свойство text-shadow</vt:lpstr>
      <vt:lpstr>Свойство hyphens: auto;</vt:lpstr>
      <vt:lpstr>Свойство text-rendering</vt:lpstr>
      <vt:lpstr>Свойства форматирования текста</vt:lpstr>
      <vt:lpstr>Направление текста</vt:lpstr>
      <vt:lpstr>Свойства форматирования списков перечисления</vt:lpstr>
      <vt:lpstr>Свойства форматирования таблиц</vt:lpstr>
      <vt:lpstr>Свойства форматирования таблиц</vt:lpstr>
      <vt:lpstr>Свойства форматирования таблиц</vt:lpstr>
      <vt:lpstr>Свойства форматирования форм</vt:lpstr>
      <vt:lpstr>Свойства форматирования форм</vt:lpstr>
      <vt:lpstr>Пример форматирования форм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форматирования формы</vt:lpstr>
      <vt:lpstr>Пример форматирования формы</vt:lpstr>
      <vt:lpstr>Свойства форматирования фона</vt:lpstr>
      <vt:lpstr>Пример форматирования фона</vt:lpstr>
      <vt:lpstr>Пример форматирования фона</vt:lpstr>
      <vt:lpstr>Пример форматирования фона</vt:lpstr>
      <vt:lpstr>Свойства форматирования фона</vt:lpstr>
      <vt:lpstr>Пример форматирования фона</vt:lpstr>
      <vt:lpstr>Пример форматирования фона</vt:lpstr>
      <vt:lpstr>Свойства форматирования фона</vt:lpstr>
      <vt:lpstr>Свойство background-blend-mode</vt:lpstr>
      <vt:lpstr>Градиентные фоны (свойство background)</vt:lpstr>
      <vt:lpstr>Градиентные фоны</vt:lpstr>
      <vt:lpstr>Градиентные фоны</vt:lpstr>
      <vt:lpstr>Префиксы</vt:lpstr>
      <vt:lpstr>Проверка поддержки свойств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user</dc:creator>
  <cp:lastModifiedBy>Елена</cp:lastModifiedBy>
  <cp:revision>364</cp:revision>
  <dcterms:created xsi:type="dcterms:W3CDTF">2021-09-05T13:59:44Z</dcterms:created>
  <dcterms:modified xsi:type="dcterms:W3CDTF">2022-10-24T14:09:07Z</dcterms:modified>
</cp:coreProperties>
</file>